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9" r:id="rId4"/>
    <p:sldId id="257" r:id="rId5"/>
    <p:sldId id="263" r:id="rId6"/>
    <p:sldId id="269" r:id="rId7"/>
    <p:sldId id="265" r:id="rId8"/>
    <p:sldId id="266" r:id="rId9"/>
    <p:sldId id="267" r:id="rId10"/>
    <p:sldId id="271" r:id="rId11"/>
    <p:sldId id="260" r:id="rId12"/>
    <p:sldId id="268" r:id="rId13"/>
    <p:sldId id="262" r:id="rId14"/>
    <p:sldId id="258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CA81-AC03-4EB9-BE17-D3588B0B6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C7F0C-AFBF-4D7B-A3CD-0BDF6A4FF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80F89-E7F1-4D1C-A66D-95D46594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21F3-6244-400D-9BDE-D18C58AE8F77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611E9-A608-4F58-A380-49FC31DFF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09235-36E7-4CEC-81D6-6A605EE2A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44BC-BAA8-4731-8329-91C895786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95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EFFCE-BDED-4AEB-B0B2-500C2386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ED280-DB5D-4BC3-9313-C741339FB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9396D-9109-440C-90A1-B16E6183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21F3-6244-400D-9BDE-D18C58AE8F77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BAC36-FB8B-4356-8691-E881F6A0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7144B-1EBB-48FE-9804-278D7FF0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44BC-BAA8-4731-8329-91C895786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18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048D50-F09E-4AFB-96B7-CAEC2C63C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B11CE-2F78-4C78-BD30-84EECE79C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BA74E-E81A-4C81-B5EC-9620C947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21F3-6244-400D-9BDE-D18C58AE8F77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3FA61-2A44-433E-BA58-3C5AFB0F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56E52-A3F1-44B2-B6DC-01522441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44BC-BAA8-4731-8329-91C895786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90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E66B-B36A-4EEF-876D-66C8F27A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4EDF5-75AC-41A4-8A25-30369CB15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87568-38D9-48CD-88EA-C8C5AB6D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21F3-6244-400D-9BDE-D18C58AE8F77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4D1EB-C92C-49A1-B5F2-44035AA5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AEB26-7AC9-4A51-9759-523CEFBF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44BC-BAA8-4731-8329-91C895786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4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B7E74-CB1B-4E12-9C0C-FEB90DDAE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2D35F-2423-453F-A7FA-24CF4F1FE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4B18A-DE44-4306-B347-EC8F1FC07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21F3-6244-400D-9BDE-D18C58AE8F77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1CF1F-F517-491C-8384-2B1E48A7F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249F1-6C3C-4B1A-9696-744C26FC2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44BC-BAA8-4731-8329-91C895786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47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A3B11-C047-4581-80E0-3B388E69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2BB97-569C-4460-B5BA-B02FF7305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3ADC4-179C-4E3F-8A0F-85CFA6B51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56B0D-638B-40A3-8F5B-2AFC2176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21F3-6244-400D-9BDE-D18C58AE8F77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60310-04B9-4E84-8AE5-DCAE57AB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00554-A270-447E-8CC3-3352FA69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44BC-BAA8-4731-8329-91C895786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75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8F31-0CCA-49C7-A4D4-C050C84F7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C1127-CEC5-4BEB-9730-9EC9687B3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B4975-3C4D-4D3F-8658-08FB913C5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52026-BDB7-4A93-8DBE-754A03E1D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61B7A8-0BCE-485C-9D08-D464A446E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6E269C-60ED-4AB2-9429-DE52EF7B2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21F3-6244-400D-9BDE-D18C58AE8F77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8D9D4A-9F43-4A1C-88F3-2B73F4BF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F65D0D-3190-4668-9735-F661EA6D2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44BC-BAA8-4731-8329-91C895786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42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115B-C4DE-4441-B1EB-C30A2B5E1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3282D-C210-413D-97EB-25371BCBC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21F3-6244-400D-9BDE-D18C58AE8F77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844E5-2DBB-4447-95AC-406FDC51C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3E5EE-C357-4C67-BA02-4ECEF2D3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44BC-BAA8-4731-8329-91C895786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41EEC7-1902-4C64-AE6E-3CD18EEB9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21F3-6244-400D-9BDE-D18C58AE8F77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B30563-0DC9-446A-86FD-2AA97655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E205D-1378-4864-842F-867DB3BF7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44BC-BAA8-4731-8329-91C895786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51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D1687-E3F1-4E40-80B4-A34BCE40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41BBD-E5B5-468C-873D-0D5AC7174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6A459-BDC4-495D-B7CE-5B25A74DC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1CE8D-B438-4E4F-8E23-C2A9034E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21F3-6244-400D-9BDE-D18C58AE8F77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455B0-23DB-486D-A0D5-19FB5DF6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89D37-035B-4571-81CE-CCF09318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44BC-BAA8-4731-8329-91C895786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35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644A-F2B6-42F7-8BF0-710ED057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DA2824-BC39-40BF-B465-5A07D104B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E936F-2FB8-4BC4-A1FD-B1A1771E1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0346B-1F76-4F6B-8105-CA89AFC6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21F3-6244-400D-9BDE-D18C58AE8F77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9E9A6-3FCD-41B5-ACAB-CACF2316A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9077C-03A5-4CF8-8368-932E035EE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44BC-BAA8-4731-8329-91C895786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23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1ADCE-1263-404D-9A9F-C8475363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23775-2C3B-442F-807A-C29E071A8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54006-5AFA-4262-8E50-272FA5A739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921F3-6244-400D-9BDE-D18C58AE8F77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C18FC-360C-48B7-BF26-EAC662A08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0EA91-042A-4E87-9447-13ED8D27B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144BC-BAA8-4731-8329-91C895786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18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2CC-A293-4797-8E48-C3FF54B12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Cardiac Cycle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90847-7D15-47E0-9159-3174E88437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 (</a:t>
            </a:r>
            <a:r>
              <a:rPr lang="en-GB" b="1" dirty="0"/>
              <a:t>very</a:t>
            </a:r>
            <a:r>
              <a:rPr lang="en-GB" dirty="0"/>
              <a:t>) brief overview</a:t>
            </a:r>
          </a:p>
          <a:p>
            <a:endParaRPr lang="en-GB" dirty="0"/>
          </a:p>
          <a:p>
            <a:r>
              <a:rPr lang="en-GB" dirty="0"/>
              <a:t>By Edward Foo, Y4 Medical Student</a:t>
            </a:r>
          </a:p>
        </p:txBody>
      </p:sp>
    </p:spTree>
    <p:extLst>
      <p:ext uri="{BB962C8B-B14F-4D97-AF65-F5344CB8AC3E}">
        <p14:creationId xmlns:p14="http://schemas.microsoft.com/office/powerpoint/2010/main" val="380353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1B70-CCD8-4AE0-8C4B-489BEA24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Ejection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4864E-D4D6-432C-9646-C1D5ACCFD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% of volume of Left Ventricle pumped out </a:t>
            </a:r>
          </a:p>
          <a:p>
            <a:r>
              <a:rPr lang="en-GB" dirty="0"/>
              <a:t>Varies with metabolic demand: resting 55-60%, exercise &gt;80%</a:t>
            </a:r>
          </a:p>
          <a:p>
            <a:r>
              <a:rPr lang="en-GB" dirty="0"/>
              <a:t>Considered low if </a:t>
            </a:r>
            <a:r>
              <a:rPr lang="en-GB" b="1" dirty="0"/>
              <a:t>≤40%</a:t>
            </a:r>
          </a:p>
        </p:txBody>
      </p:sp>
      <p:pic>
        <p:nvPicPr>
          <p:cNvPr id="2050" name="Picture 2" descr="Echocardiography - MHVI">
            <a:extLst>
              <a:ext uri="{FF2B5EF4-FFF2-40B4-BE49-F238E27FC236}">
                <a16:creationId xmlns:a16="http://schemas.microsoft.com/office/drawing/2014/main" id="{A2B45A9D-5C20-4155-8F0D-DF70CF2B6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06387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03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FA7BB5-F440-4CBD-9155-3FA61C7F1F23}"/>
              </a:ext>
            </a:extLst>
          </p:cNvPr>
          <p:cNvGrpSpPr/>
          <p:nvPr/>
        </p:nvGrpSpPr>
        <p:grpSpPr>
          <a:xfrm>
            <a:off x="4438651" y="1275626"/>
            <a:ext cx="7172324" cy="5020399"/>
            <a:chOff x="2602004" y="150000"/>
            <a:chExt cx="728799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91EB43F-4B23-461C-9F0E-431A5A5F6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004" y="150000"/>
              <a:ext cx="7287991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6F02F1-D351-4695-B94F-3119C7AA8B6E}"/>
                </a:ext>
              </a:extLst>
            </p:cNvPr>
            <p:cNvSpPr/>
            <p:nvPr/>
          </p:nvSpPr>
          <p:spPr>
            <a:xfrm>
              <a:off x="8477250" y="150000"/>
              <a:ext cx="1276350" cy="6346050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21EB74-7D87-4BB6-8B9D-BED918D433E9}"/>
                </a:ext>
              </a:extLst>
            </p:cNvPr>
            <p:cNvSpPr txBox="1"/>
            <p:nvPr/>
          </p:nvSpPr>
          <p:spPr>
            <a:xfrm>
              <a:off x="8566020" y="2659427"/>
              <a:ext cx="1323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C00000"/>
                  </a:solidFill>
                </a:rPr>
                <a:t>Congestive heart failure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AAF79D6-1695-4C1A-A2A0-441DBF950E09}"/>
              </a:ext>
            </a:extLst>
          </p:cNvPr>
          <p:cNvSpPr txBox="1"/>
          <p:nvPr/>
        </p:nvSpPr>
        <p:spPr>
          <a:xfrm>
            <a:off x="438150" y="390808"/>
            <a:ext cx="6155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Frank-Starling Mechanism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5CF55C-3E4E-45A0-893F-ECA3392583C4}"/>
              </a:ext>
            </a:extLst>
          </p:cNvPr>
          <p:cNvSpPr txBox="1"/>
          <p:nvPr/>
        </p:nvSpPr>
        <p:spPr>
          <a:xfrm>
            <a:off x="542926" y="1752600"/>
            <a:ext cx="432434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The higher the EDV, </a:t>
            </a:r>
          </a:p>
          <a:p>
            <a:r>
              <a:rPr lang="en-GB" sz="2400" dirty="0">
                <a:solidFill>
                  <a:srgbClr val="C00000"/>
                </a:solidFill>
              </a:rPr>
              <a:t>The higher the stroke volume!</a:t>
            </a:r>
          </a:p>
          <a:p>
            <a:endParaRPr lang="en-GB" sz="2400" dirty="0">
              <a:solidFill>
                <a:srgbClr val="C00000"/>
              </a:solidFill>
            </a:endParaRPr>
          </a:p>
          <a:p>
            <a:endParaRPr lang="en-GB" sz="2400" dirty="0"/>
          </a:p>
          <a:p>
            <a:r>
              <a:rPr lang="en-GB" sz="2400" dirty="0"/>
              <a:t>Helpful in ensuring heart can deal with variations in </a:t>
            </a:r>
          </a:p>
          <a:p>
            <a:r>
              <a:rPr lang="en-GB" sz="2400" u="sng" dirty="0"/>
              <a:t>venous return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67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C51FA0-7815-4F04-B9CE-D844EB38B96B}"/>
              </a:ext>
            </a:extLst>
          </p:cNvPr>
          <p:cNvSpPr txBox="1"/>
          <p:nvPr/>
        </p:nvSpPr>
        <p:spPr>
          <a:xfrm>
            <a:off x="4848225" y="1502805"/>
            <a:ext cx="2762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Stroke volume ↓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7F696-BDFA-4750-8ACF-7BB5F1BBC09B}"/>
              </a:ext>
            </a:extLst>
          </p:cNvPr>
          <p:cNvSpPr txBox="1"/>
          <p:nvPr/>
        </p:nvSpPr>
        <p:spPr>
          <a:xfrm>
            <a:off x="4507619" y="2556390"/>
            <a:ext cx="3443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End systolic volume 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DA7B3-37CD-4A0D-82CB-2CAD5802A170}"/>
              </a:ext>
            </a:extLst>
          </p:cNvPr>
          <p:cNvSpPr txBox="1"/>
          <p:nvPr/>
        </p:nvSpPr>
        <p:spPr>
          <a:xfrm>
            <a:off x="4432983" y="3609975"/>
            <a:ext cx="3592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End diastolic volume 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D062B-B806-4052-BC15-BB8B22952114}"/>
              </a:ext>
            </a:extLst>
          </p:cNvPr>
          <p:cNvSpPr txBox="1"/>
          <p:nvPr/>
        </p:nvSpPr>
        <p:spPr>
          <a:xfrm>
            <a:off x="5022380" y="4739760"/>
            <a:ext cx="2762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Stroke volume ↑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BF30B3-028F-42F3-9CC7-8DF65D90934D}"/>
              </a:ext>
            </a:extLst>
          </p:cNvPr>
          <p:cNvCxnSpPr/>
          <p:nvPr/>
        </p:nvCxnSpPr>
        <p:spPr>
          <a:xfrm>
            <a:off x="6096000" y="2026025"/>
            <a:ext cx="0" cy="530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E1F878-977F-4EE2-A726-0F6E9DEC7A59}"/>
              </a:ext>
            </a:extLst>
          </p:cNvPr>
          <p:cNvCxnSpPr/>
          <p:nvPr/>
        </p:nvCxnSpPr>
        <p:spPr>
          <a:xfrm>
            <a:off x="6096000" y="3102350"/>
            <a:ext cx="0" cy="530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FC3F71-8C50-45B1-9803-F7D1E14CA539}"/>
              </a:ext>
            </a:extLst>
          </p:cNvPr>
          <p:cNvCxnSpPr/>
          <p:nvPr/>
        </p:nvCxnSpPr>
        <p:spPr>
          <a:xfrm>
            <a:off x="6096000" y="4209395"/>
            <a:ext cx="0" cy="530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BB3F9-D0EF-422F-BAE3-255C4CF7FDD7}"/>
              </a:ext>
            </a:extLst>
          </p:cNvPr>
          <p:cNvSpPr txBox="1"/>
          <p:nvPr/>
        </p:nvSpPr>
        <p:spPr>
          <a:xfrm>
            <a:off x="8982075" y="3198167"/>
            <a:ext cx="2673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CO normalises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1CB0F7-D4AF-4ABF-B58B-924D367A53AE}"/>
              </a:ext>
            </a:extLst>
          </p:cNvPr>
          <p:cNvCxnSpPr>
            <a:cxnSpLocks/>
          </p:cNvCxnSpPr>
          <p:nvPr/>
        </p:nvCxnSpPr>
        <p:spPr>
          <a:xfrm flipV="1">
            <a:off x="8124825" y="3857625"/>
            <a:ext cx="1524000" cy="1143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31E6BE1-7214-4F28-9033-B2A50ED33404}"/>
              </a:ext>
            </a:extLst>
          </p:cNvPr>
          <p:cNvCxnSpPr>
            <a:cxnSpLocks/>
          </p:cNvCxnSpPr>
          <p:nvPr/>
        </p:nvCxnSpPr>
        <p:spPr>
          <a:xfrm flipH="1" flipV="1">
            <a:off x="7784868" y="1924050"/>
            <a:ext cx="1949682" cy="1274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FD392DC-1FDE-4CE7-AC57-3F74DA5C3C4E}"/>
              </a:ext>
            </a:extLst>
          </p:cNvPr>
          <p:cNvSpPr txBox="1"/>
          <p:nvPr/>
        </p:nvSpPr>
        <p:spPr>
          <a:xfrm>
            <a:off x="458334" y="6000750"/>
            <a:ext cx="1127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Drop in SV on one cardiac cycle can (in theory) be compensated by the subsequent cycle!</a:t>
            </a:r>
          </a:p>
        </p:txBody>
      </p:sp>
    </p:spTree>
    <p:extLst>
      <p:ext uri="{BB962C8B-B14F-4D97-AF65-F5344CB8AC3E}">
        <p14:creationId xmlns:p14="http://schemas.microsoft.com/office/powerpoint/2010/main" val="3040681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93510D-0488-4FAA-AF11-F38F77D24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1400"/>
            <a:ext cx="8939844" cy="6281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114B5E-E46A-457C-BB9B-251AD81B3339}"/>
              </a:ext>
            </a:extLst>
          </p:cNvPr>
          <p:cNvSpPr txBox="1"/>
          <p:nvPr/>
        </p:nvSpPr>
        <p:spPr>
          <a:xfrm>
            <a:off x="9115425" y="6461934"/>
            <a:ext cx="300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From Professor Evans’ lecture </a:t>
            </a:r>
          </a:p>
        </p:txBody>
      </p:sp>
    </p:spTree>
    <p:extLst>
      <p:ext uri="{BB962C8B-B14F-4D97-AF65-F5344CB8AC3E}">
        <p14:creationId xmlns:p14="http://schemas.microsoft.com/office/powerpoint/2010/main" val="498471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FA735E-4145-4E80-9A19-82EB107EE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37" y="456328"/>
            <a:ext cx="7927125" cy="594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61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F870D-152D-435F-9D5A-0D5C023E9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2766218"/>
            <a:ext cx="10515600" cy="1325563"/>
          </a:xfrm>
        </p:spPr>
        <p:txBody>
          <a:bodyPr/>
          <a:lstStyle/>
          <a:p>
            <a:r>
              <a:rPr lang="en-GB" dirty="0"/>
              <a:t>Questions? </a:t>
            </a:r>
          </a:p>
        </p:txBody>
      </p:sp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3E50FCC7-A16E-4A05-BD3C-D715BDDF5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19075"/>
            <a:ext cx="6248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04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803E7-D9BA-4709-AB68-7F233259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FFC17-26E9-4F74-86A9-A6E424ECB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Discuss cardiac cycle </a:t>
            </a:r>
          </a:p>
          <a:p>
            <a:r>
              <a:rPr lang="en-GB" dirty="0"/>
              <a:t>Discuss mechanics of cardiac output and blood pressure</a:t>
            </a:r>
          </a:p>
          <a:p>
            <a:r>
              <a:rPr lang="en-GB" dirty="0"/>
              <a:t>Discuss clinical significance of each (</a:t>
            </a:r>
            <a:r>
              <a:rPr lang="en-GB" i="1" dirty="0"/>
              <a:t>briefly</a:t>
            </a:r>
            <a:r>
              <a:rPr lang="en-GB" dirty="0"/>
              <a:t>)</a:t>
            </a:r>
          </a:p>
          <a:p>
            <a:r>
              <a:rPr lang="en-GB" dirty="0"/>
              <a:t>Address questions </a:t>
            </a:r>
          </a:p>
        </p:txBody>
      </p:sp>
    </p:spTree>
    <p:extLst>
      <p:ext uri="{BB962C8B-B14F-4D97-AF65-F5344CB8AC3E}">
        <p14:creationId xmlns:p14="http://schemas.microsoft.com/office/powerpoint/2010/main" val="68556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C1B474-5021-418D-AE9E-6491B089B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16" y="304799"/>
            <a:ext cx="8969768" cy="63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4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B8BB42-9110-4D7E-AF22-E721AC4CC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8"/>
          <a:stretch/>
        </p:blipFill>
        <p:spPr>
          <a:xfrm>
            <a:off x="1557547" y="828675"/>
            <a:ext cx="9348577" cy="5439699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E3AED-06E8-4442-90F5-B6329D13B14F}"/>
              </a:ext>
            </a:extLst>
          </p:cNvPr>
          <p:cNvSpPr txBox="1"/>
          <p:nvPr/>
        </p:nvSpPr>
        <p:spPr>
          <a:xfrm>
            <a:off x="3876675" y="6268374"/>
            <a:ext cx="516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Remember – electrical signals precede contraction!</a:t>
            </a:r>
          </a:p>
        </p:txBody>
      </p:sp>
    </p:spTree>
    <p:extLst>
      <p:ext uri="{BB962C8B-B14F-4D97-AF65-F5344CB8AC3E}">
        <p14:creationId xmlns:p14="http://schemas.microsoft.com/office/powerpoint/2010/main" val="3355941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00B4-0714-4940-9D7B-BFB543E87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438"/>
            <a:ext cx="10515600" cy="1325563"/>
          </a:xfrm>
        </p:spPr>
        <p:txBody>
          <a:bodyPr/>
          <a:lstStyle/>
          <a:p>
            <a:r>
              <a:rPr lang="en-GB" dirty="0"/>
              <a:t>Cardiac Output and Blood Pressure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D90A9B-9EE2-447C-B64A-A6459207CA90}"/>
              </a:ext>
            </a:extLst>
          </p:cNvPr>
          <p:cNvSpPr txBox="1"/>
          <p:nvPr/>
        </p:nvSpPr>
        <p:spPr>
          <a:xfrm>
            <a:off x="2460653" y="2567226"/>
            <a:ext cx="76726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Cardiac Output </a:t>
            </a:r>
            <a:r>
              <a:rPr lang="en-GB" sz="3200" dirty="0"/>
              <a:t>= </a:t>
            </a:r>
            <a:r>
              <a:rPr lang="en-GB" sz="3200" dirty="0">
                <a:solidFill>
                  <a:srgbClr val="FF0000"/>
                </a:solidFill>
              </a:rPr>
              <a:t>Heart Rate</a:t>
            </a:r>
            <a:r>
              <a:rPr lang="en-GB" sz="3200" dirty="0"/>
              <a:t> x </a:t>
            </a:r>
            <a:r>
              <a:rPr lang="en-GB" sz="3200" dirty="0">
                <a:solidFill>
                  <a:srgbClr val="7030A0"/>
                </a:solidFill>
              </a:rPr>
              <a:t>Stroke Volume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B33E1-D1BC-4E21-AF6D-B2CD177918A6}"/>
              </a:ext>
            </a:extLst>
          </p:cNvPr>
          <p:cNvSpPr txBox="1"/>
          <p:nvPr/>
        </p:nvSpPr>
        <p:spPr>
          <a:xfrm>
            <a:off x="838200" y="4086225"/>
            <a:ext cx="107402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Blood Pressure</a:t>
            </a:r>
            <a:r>
              <a:rPr lang="en-GB" sz="3200" dirty="0"/>
              <a:t> = </a:t>
            </a:r>
            <a:r>
              <a:rPr lang="en-GB" sz="3200" dirty="0">
                <a:solidFill>
                  <a:srgbClr val="0070C0"/>
                </a:solidFill>
              </a:rPr>
              <a:t>Cardiac Output </a:t>
            </a:r>
            <a:r>
              <a:rPr lang="en-GB" sz="3200" dirty="0"/>
              <a:t>x 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Systemic Vascular Resistance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45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C5A3DB-089A-4384-83F9-9AAF2477C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129" y="428429"/>
            <a:ext cx="8109742" cy="5829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5C1013-F7F6-4B41-8D8D-E57B6B2AEF92}"/>
              </a:ext>
            </a:extLst>
          </p:cNvPr>
          <p:cNvSpPr txBox="1"/>
          <p:nvPr/>
        </p:nvSpPr>
        <p:spPr>
          <a:xfrm>
            <a:off x="9115425" y="6461934"/>
            <a:ext cx="300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From Professor Evans’ lecture </a:t>
            </a:r>
          </a:p>
        </p:txBody>
      </p:sp>
    </p:spTree>
    <p:extLst>
      <p:ext uri="{BB962C8B-B14F-4D97-AF65-F5344CB8AC3E}">
        <p14:creationId xmlns:p14="http://schemas.microsoft.com/office/powerpoint/2010/main" val="134987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FB827-CF90-4235-9B1B-F51E2179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Stroke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BC915-EB74-47E1-B6C1-CD050D984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Dependent on:</a:t>
            </a:r>
          </a:p>
          <a:p>
            <a:r>
              <a:rPr lang="en-GB" dirty="0"/>
              <a:t>Contractility – the </a:t>
            </a:r>
            <a:r>
              <a:rPr lang="en-GB" i="1" dirty="0"/>
              <a:t>force</a:t>
            </a:r>
            <a:r>
              <a:rPr lang="en-GB" dirty="0"/>
              <a:t> of contraction</a:t>
            </a:r>
          </a:p>
          <a:p>
            <a:r>
              <a:rPr lang="en-GB" dirty="0"/>
              <a:t>End diastolic volume – the </a:t>
            </a:r>
            <a:r>
              <a:rPr lang="en-GB" i="1" dirty="0"/>
              <a:t>degree of ventricular filling </a:t>
            </a:r>
          </a:p>
        </p:txBody>
      </p:sp>
    </p:spTree>
    <p:extLst>
      <p:ext uri="{BB962C8B-B14F-4D97-AF65-F5344CB8AC3E}">
        <p14:creationId xmlns:p14="http://schemas.microsoft.com/office/powerpoint/2010/main" val="334482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CA93D-2BCF-408E-907F-90DA2D04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97DBE-D270-4FCC-A4C8-2BDEEB387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Peripheral resistance to blood flow out of heart </a:t>
            </a:r>
          </a:p>
          <a:p>
            <a:r>
              <a:rPr lang="en-GB" dirty="0"/>
              <a:t>Dependent on blood vessel diameter</a:t>
            </a:r>
            <a:br>
              <a:rPr lang="en-GB" dirty="0"/>
            </a:br>
            <a:r>
              <a:rPr lang="en-GB" dirty="0"/>
              <a:t>- </a:t>
            </a:r>
            <a:r>
              <a:rPr lang="en-GB" i="1" dirty="0"/>
              <a:t>vasoconstriction</a:t>
            </a:r>
            <a:r>
              <a:rPr lang="en-GB" dirty="0"/>
              <a:t> or </a:t>
            </a:r>
            <a:r>
              <a:rPr lang="en-GB" i="1" dirty="0"/>
              <a:t>vasodilatation</a:t>
            </a:r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1026" name="Picture 2" descr="100 Ohm Resistor X 5 Pieces">
            <a:extLst>
              <a:ext uri="{FF2B5EF4-FFF2-40B4-BE49-F238E27FC236}">
                <a16:creationId xmlns:a16="http://schemas.microsoft.com/office/drawing/2014/main" id="{14F33513-C0C2-44F9-BBD8-9F2FA1C2D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46605"/>
            <a:ext cx="3771900" cy="198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7ABBBE-8B4F-45D8-BD20-F0A2D02DB968}"/>
              </a:ext>
            </a:extLst>
          </p:cNvPr>
          <p:cNvSpPr txBox="1"/>
          <p:nvPr/>
        </p:nvSpPr>
        <p:spPr>
          <a:xfrm>
            <a:off x="981075" y="4097006"/>
            <a:ext cx="941578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Blood Pressure</a:t>
            </a:r>
            <a:r>
              <a:rPr lang="en-GB" sz="2800" dirty="0"/>
              <a:t> = </a:t>
            </a:r>
            <a:r>
              <a:rPr lang="en-GB" sz="2800" dirty="0">
                <a:solidFill>
                  <a:srgbClr val="0070C0"/>
                </a:solidFill>
              </a:rPr>
              <a:t>Cardiac Output </a:t>
            </a:r>
            <a:r>
              <a:rPr lang="en-GB" sz="2800" dirty="0"/>
              <a:t>x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Systemic Vascular Resistance</a:t>
            </a:r>
          </a:p>
          <a:p>
            <a:endParaRPr lang="en-GB" sz="2800" dirty="0"/>
          </a:p>
          <a:p>
            <a:pPr algn="ctr"/>
            <a:r>
              <a:rPr lang="en-GB" sz="2800" dirty="0"/>
              <a:t>thus </a:t>
            </a:r>
          </a:p>
          <a:p>
            <a:endParaRPr lang="en-GB" sz="2800" dirty="0"/>
          </a:p>
          <a:p>
            <a:r>
              <a:rPr lang="en-GB" sz="2800" dirty="0">
                <a:solidFill>
                  <a:srgbClr val="0070C0"/>
                </a:solidFill>
              </a:rPr>
              <a:t>Cardiac output</a:t>
            </a:r>
            <a:r>
              <a:rPr lang="en-GB" sz="2800" dirty="0"/>
              <a:t> = Blood Pressure / 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Systemic vascular resistance</a:t>
            </a:r>
          </a:p>
        </p:txBody>
      </p:sp>
    </p:spTree>
    <p:extLst>
      <p:ext uri="{BB962C8B-B14F-4D97-AF65-F5344CB8AC3E}">
        <p14:creationId xmlns:p14="http://schemas.microsoft.com/office/powerpoint/2010/main" val="374178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B0ED04-2391-4544-8E9D-1DBB6F967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116" y="365125"/>
            <a:ext cx="8953767" cy="62364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24072C-6E65-44D7-9970-A1314BA4AFA9}"/>
              </a:ext>
            </a:extLst>
          </p:cNvPr>
          <p:cNvSpPr txBox="1"/>
          <p:nvPr/>
        </p:nvSpPr>
        <p:spPr>
          <a:xfrm>
            <a:off x="9115425" y="6461934"/>
            <a:ext cx="300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From Professor Evans’ lecture </a:t>
            </a:r>
          </a:p>
        </p:txBody>
      </p:sp>
    </p:spTree>
    <p:extLst>
      <p:ext uri="{BB962C8B-B14F-4D97-AF65-F5344CB8AC3E}">
        <p14:creationId xmlns:p14="http://schemas.microsoft.com/office/powerpoint/2010/main" val="2494388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231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Cardiac Cycle</vt:lpstr>
      <vt:lpstr>Goals</vt:lpstr>
      <vt:lpstr>PowerPoint Presentation</vt:lpstr>
      <vt:lpstr>PowerPoint Presentation</vt:lpstr>
      <vt:lpstr>Cardiac Output and Blood Pressure</vt:lpstr>
      <vt:lpstr>PowerPoint Presentation</vt:lpstr>
      <vt:lpstr>Stroke Volume</vt:lpstr>
      <vt:lpstr>Afterload</vt:lpstr>
      <vt:lpstr>PowerPoint Presentation</vt:lpstr>
      <vt:lpstr>Ejection Fraction</vt:lpstr>
      <vt:lpstr>PowerPoint Presentation</vt:lpstr>
      <vt:lpstr>PowerPoint Presentation</vt:lpstr>
      <vt:lpstr>PowerPoint Presentation</vt:lpstr>
      <vt:lpstr>PowerPoint Presentation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Foo</dc:creator>
  <cp:lastModifiedBy>Edward Foo</cp:lastModifiedBy>
  <cp:revision>31</cp:revision>
  <dcterms:created xsi:type="dcterms:W3CDTF">2022-04-04T16:27:05Z</dcterms:created>
  <dcterms:modified xsi:type="dcterms:W3CDTF">2022-04-04T18:09:20Z</dcterms:modified>
</cp:coreProperties>
</file>