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1" r:id="rId4"/>
    <p:sldId id="260" r:id="rId5"/>
    <p:sldId id="257" r:id="rId6"/>
    <p:sldId id="262" r:id="rId7"/>
    <p:sldId id="263" r:id="rId8"/>
    <p:sldId id="264" r:id="rId9"/>
    <p:sldId id="258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3"/>
    <p:restoredTop sz="90344"/>
  </p:normalViewPr>
  <p:slideViewPr>
    <p:cSldViewPr snapToGrid="0" snapToObjects="1">
      <p:cViewPr varScale="1">
        <p:scale>
          <a:sx n="104" d="100"/>
          <a:sy n="104" d="100"/>
        </p:scale>
        <p:origin x="1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8F196-91A0-B742-9736-9B2020310EDB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BF43B-354E-0247-92BE-EA6492641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0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patients are asymptomatic – but some patients feel a ‘heart beat’ in aneurysms</a:t>
            </a:r>
          </a:p>
          <a:p>
            <a:r>
              <a:rPr lang="en-US" dirty="0"/>
              <a:t>Rupture is life-threatening therefore screening is important </a:t>
            </a:r>
          </a:p>
          <a:p>
            <a:r>
              <a:rPr lang="en-US" dirty="0"/>
              <a:t>Cardiomyopathy – one of the most common reasons why young patients die; like sports players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BF43B-354E-0247-92BE-EA64926411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2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8010-A4AB-7F4A-80CA-F92CE3E6C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45EC7-CF36-0843-AA86-A41EE7E97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3F193-7507-1E44-A250-8DA5CA66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B0767-CFEA-FC43-A9F1-8FA4B765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19E4-E7B6-E544-9E44-B3A4FF41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B3ED-3B31-7E41-9179-E56CCDBC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AF2A5-CF91-864B-A739-E06C7EB48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B3DCD-5454-2B4A-9BFC-0168493B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C1BC6-8B74-7742-95D6-88A006FE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66969-F094-A645-966E-E49DDD93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2124C-9402-5E4B-BA9A-321096B0B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00BC2-C648-524E-A70D-3AE5B6949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47899-ACDE-A24A-BD4D-5413B0803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84BAA-FAE5-6C42-AF12-B2AE3E18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D436E-6FB3-0B41-BF55-B38B43E0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B08B-A780-9443-8C84-66137B87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B0C77-D6AF-8240-936B-B7BC052C5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77A22-710A-E342-BA58-0D559462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BE05-03BC-5C4F-B714-5C9E6ECE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1CC3E-6B60-D245-90A3-3BA0BB584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C0D8-DD59-7A4D-801A-46E7C218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1C178-0B17-744D-8C95-E15EA2A50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088C-3394-F248-9591-CDEC69C3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86944-8CE3-A24B-AE62-B7CCEA2C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36B73-C462-FE41-8037-26DC1793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9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F7C8-30E9-D144-A41F-F26AC2A0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524E9-978A-4542-8A7D-D1BC30411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A6D39-DA8B-8444-BC56-43087027F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DBA45-F35B-1749-B41F-DA7FFA84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52BEC-A874-8843-9049-19FA2F8E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A36A8-2338-5F43-9695-C8C8FFA4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5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20683-7343-BA42-924C-E4EF1C3B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73F75-5E0F-7741-9213-692AE86FA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041EA-CCAB-1D4F-A065-A9D91BC3F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7FAA6-55F7-484E-934D-E2901A4BC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71E0E8-D15E-6F46-9774-5476007DF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5993A-DCA9-C848-878A-C27B23C9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DBB2D-31D2-E44A-91F8-15A789ECE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63589-4291-D342-8AC7-884F891A0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E7D0-AC22-9E4A-BB8C-EB6EA3A5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4153C-0E2F-794F-ADEB-702AED575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D64C1-1026-AB49-BC63-03ACECE3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08794-A3E4-BC40-BE44-100F8DAE2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9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6DEE8-43F5-874C-8D38-F087119B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F35DB-9A0C-2545-9715-215EEE79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C5EF1-1AA4-5F46-B561-49DD75BE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0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322B-2A58-8747-90F3-FFBE0A56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C59B-1C06-2149-BC95-8EBDFA672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1657D-1C3C-AC48-8B39-11A6DD963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92D9A-A951-864B-890B-06929F55B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F0A8D-3995-3F43-9F1F-0E1D0657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4263E-19D9-8049-B0AC-23353D34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2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3548-B1F3-3A41-B672-37756DA9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6426B-6C2D-7344-9CF8-96E60387C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F5B03-6DB4-DE46-B061-361C28A39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8EBAE-4CB8-9F48-A52A-56F483E3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D1828-195D-004C-8199-6B9F2F73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11E02-12E8-3648-9476-67808A9C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4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53801C-0801-AD41-9DBF-75DB0531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FB021-4969-EF48-95B4-8676E0A0D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BBC7D-FAB5-4B4B-824A-8CB905FA9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8A3B-289D-4F48-804C-AF55615C0595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4344F-8C34-F54C-A400-27A3BA0CB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4DF7-DA7E-D441-8A0D-9A8C99F3F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209-489C-DE44-A5EE-FFDEF1DD9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3213-68C2-9F4A-BCA6-D4EFA04B0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016144"/>
            <a:ext cx="9144000" cy="930886"/>
          </a:xfrm>
        </p:spPr>
        <p:txBody>
          <a:bodyPr/>
          <a:lstStyle/>
          <a:p>
            <a:r>
              <a:rPr lang="en-US" b="1" dirty="0"/>
              <a:t>Year 1 Cardio Revision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51B615-DE6B-764D-9DB5-3FEFC741E750}"/>
              </a:ext>
            </a:extLst>
          </p:cNvPr>
          <p:cNvSpPr/>
          <p:nvPr/>
        </p:nvSpPr>
        <p:spPr>
          <a:xfrm>
            <a:off x="0" y="971439"/>
            <a:ext cx="2521527" cy="930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00705-7325-C741-94FB-74DCB6ADBE3D}"/>
              </a:ext>
            </a:extLst>
          </p:cNvPr>
          <p:cNvSpPr/>
          <p:nvPr/>
        </p:nvSpPr>
        <p:spPr>
          <a:xfrm>
            <a:off x="9670473" y="975591"/>
            <a:ext cx="2521527" cy="930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5FD71E3-8A1F-F742-84C8-AB298CEDB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564" y="0"/>
            <a:ext cx="936650" cy="93088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788934-4EA9-3644-96C3-E430E498FFD2}"/>
              </a:ext>
            </a:extLst>
          </p:cNvPr>
          <p:cNvSpPr txBox="1">
            <a:spLocks/>
          </p:cNvSpPr>
          <p:nvPr/>
        </p:nvSpPr>
        <p:spPr>
          <a:xfrm>
            <a:off x="656492" y="2453409"/>
            <a:ext cx="10879015" cy="255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/>
              <a:t>Overview: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Cardiovascular disease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Atherosclerosis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Myocardial Infarction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ECG (STEMI vs NSTEMI)</a:t>
            </a:r>
          </a:p>
        </p:txBody>
      </p:sp>
    </p:spTree>
    <p:extLst>
      <p:ext uri="{BB962C8B-B14F-4D97-AF65-F5344CB8AC3E}">
        <p14:creationId xmlns:p14="http://schemas.microsoft.com/office/powerpoint/2010/main" val="103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0013 -0.258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00053 -0.24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094E-24CB-F44F-8990-50C6E39E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127"/>
            <a:ext cx="10515600" cy="1325563"/>
          </a:xfrm>
        </p:spPr>
        <p:txBody>
          <a:bodyPr/>
          <a:lstStyle/>
          <a:p>
            <a:r>
              <a:rPr lang="en-US" dirty="0"/>
              <a:t>3 main distinct waves are produced during cardiac cycle: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051B7-0D62-4447-A8F7-8B452149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36" y="2199331"/>
            <a:ext cx="5883876" cy="37966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P-wave: atrial depolarization </a:t>
            </a:r>
          </a:p>
          <a:p>
            <a:pPr lvl="1"/>
            <a:r>
              <a:rPr lang="en-US" dirty="0"/>
              <a:t>When the atria are full of blood, the sinoatrial node creates an action potential which spreads throughout the atria causing it to depolarize</a:t>
            </a:r>
          </a:p>
          <a:p>
            <a:r>
              <a:rPr lang="en-US" dirty="0"/>
              <a:t>QRS complex: ventricular depolarization</a:t>
            </a:r>
          </a:p>
          <a:p>
            <a:pPr lvl="1"/>
            <a:r>
              <a:rPr lang="en-US" dirty="0"/>
              <a:t>Firing of the action of atrioventricular node</a:t>
            </a:r>
          </a:p>
          <a:p>
            <a:pPr lvl="1"/>
            <a:r>
              <a:rPr lang="en-US" dirty="0"/>
              <a:t>Q – depolarization of the interventricular septum</a:t>
            </a:r>
          </a:p>
          <a:p>
            <a:pPr lvl="1"/>
            <a:r>
              <a:rPr lang="en-US" dirty="0"/>
              <a:t>R – depolarization of the main mass of the ventricles</a:t>
            </a:r>
          </a:p>
          <a:p>
            <a:pPr lvl="1"/>
            <a:r>
              <a:rPr lang="en-US" dirty="0"/>
              <a:t>S – last phase of ventricular depolarization at the base of the heart</a:t>
            </a:r>
          </a:p>
          <a:p>
            <a:r>
              <a:rPr lang="en-US" dirty="0"/>
              <a:t>T- wave: ventricular repolarization </a:t>
            </a:r>
          </a:p>
          <a:p>
            <a:pPr lvl="1"/>
            <a:r>
              <a:rPr lang="en-US" dirty="0"/>
              <a:t>Immediately before ventricular relaxation 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6DA89D25-1803-7447-9B21-1DA23401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  <p:pic>
        <p:nvPicPr>
          <p:cNvPr id="11266" name="Picture 2" descr="Electrocardiograms">
            <a:extLst>
              <a:ext uri="{FF2B5EF4-FFF2-40B4-BE49-F238E27FC236}">
                <a16:creationId xmlns:a16="http://schemas.microsoft.com/office/drawing/2014/main" id="{2181039A-C585-DC49-9D13-63ED92B3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13" y="2031995"/>
            <a:ext cx="5057052" cy="35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E063B4-6B2E-E04C-9A77-969FE5FAF74B}"/>
              </a:ext>
            </a:extLst>
          </p:cNvPr>
          <p:cNvSpPr/>
          <p:nvPr/>
        </p:nvSpPr>
        <p:spPr>
          <a:xfrm>
            <a:off x="0" y="6420873"/>
            <a:ext cx="12192000" cy="43712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3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shoji&#10;&#10;Description automatically generated">
            <a:extLst>
              <a:ext uri="{FF2B5EF4-FFF2-40B4-BE49-F238E27FC236}">
                <a16:creationId xmlns:a16="http://schemas.microsoft.com/office/drawing/2014/main" id="{030CDF93-3519-F74F-8D1A-E73F77A7B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156" y="1066616"/>
            <a:ext cx="9111683" cy="490629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7F605D-FA28-6749-B38F-C9FB0384B11F}"/>
              </a:ext>
            </a:extLst>
          </p:cNvPr>
          <p:cNvSpPr/>
          <p:nvPr/>
        </p:nvSpPr>
        <p:spPr>
          <a:xfrm>
            <a:off x="1887414" y="5732400"/>
            <a:ext cx="8417169" cy="890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E46E103-F269-5C41-A676-8B6F727B4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1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518E-1E67-F445-B578-1286149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023"/>
            <a:ext cx="10515600" cy="1325563"/>
          </a:xfrm>
        </p:spPr>
        <p:txBody>
          <a:bodyPr/>
          <a:lstStyle/>
          <a:p>
            <a:r>
              <a:rPr lang="en-US" dirty="0"/>
              <a:t>STEMI vs NSTEMI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DAB3-B29B-C842-B567-0BA01ED8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017"/>
            <a:ext cx="6238390" cy="4622010"/>
          </a:xfrm>
        </p:spPr>
        <p:txBody>
          <a:bodyPr>
            <a:normAutofit/>
          </a:bodyPr>
          <a:lstStyle/>
          <a:p>
            <a:r>
              <a:rPr lang="en-US" dirty="0"/>
              <a:t>ST-elevation MI</a:t>
            </a:r>
          </a:p>
          <a:p>
            <a:pPr lvl="1"/>
            <a:r>
              <a:rPr lang="en-US" dirty="0"/>
              <a:t>Elevation of the blood markers + ST elevation </a:t>
            </a:r>
          </a:p>
          <a:p>
            <a:pPr lvl="1"/>
            <a:r>
              <a:rPr lang="en-US" dirty="0"/>
              <a:t>worst one – requires prompt revascularization </a:t>
            </a:r>
          </a:p>
          <a:p>
            <a:pPr lvl="2"/>
            <a:r>
              <a:rPr lang="en-US" dirty="0"/>
              <a:t>Complete blockage of coronary artery</a:t>
            </a:r>
          </a:p>
          <a:p>
            <a:r>
              <a:rPr lang="en-US" dirty="0"/>
              <a:t>Non ST-elevation MI</a:t>
            </a:r>
          </a:p>
          <a:p>
            <a:pPr lvl="1"/>
            <a:r>
              <a:rPr lang="en-US" dirty="0"/>
              <a:t>Elevation of the blood markers but no ST-elevation seen on ECG tracing </a:t>
            </a:r>
          </a:p>
          <a:p>
            <a:pPr lvl="1"/>
            <a:r>
              <a:rPr lang="en-US" dirty="0"/>
              <a:t>Maybe less serious as artery may only by partially blocked – only a small section of the heart is affected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8" name="Picture 4" descr="What is NSTEMI? What You NEED to Know • MyHeart">
            <a:extLst>
              <a:ext uri="{FF2B5EF4-FFF2-40B4-BE49-F238E27FC236}">
                <a16:creationId xmlns:a16="http://schemas.microsoft.com/office/drawing/2014/main" id="{D3EDF693-08AA-7445-BAB2-3F6F3B2BE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r="34340"/>
          <a:stretch/>
        </p:blipFill>
        <p:spPr bwMode="auto">
          <a:xfrm>
            <a:off x="7738464" y="1235834"/>
            <a:ext cx="2953462" cy="46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7625E2D-3245-3A44-9836-5CB8428DD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C01DE-A60E-7E45-BD9A-5D8736E98BBB}"/>
              </a:ext>
            </a:extLst>
          </p:cNvPr>
          <p:cNvSpPr/>
          <p:nvPr/>
        </p:nvSpPr>
        <p:spPr>
          <a:xfrm>
            <a:off x="1" y="6203092"/>
            <a:ext cx="12192000" cy="65490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2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B6DA-17A4-7343-BA60-1ABC20E3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6BF6E83-E569-1F4C-A49D-5585B296D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070A-7CCE-EF49-88BA-0445C40F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9909"/>
            <a:ext cx="10515600" cy="1325563"/>
          </a:xfrm>
        </p:spPr>
        <p:txBody>
          <a:bodyPr/>
          <a:lstStyle/>
          <a:p>
            <a:r>
              <a:rPr lang="en-US" dirty="0"/>
              <a:t>Cardiovascular Disease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021C-520A-BA48-849A-113C52148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2" y="2708054"/>
            <a:ext cx="6279173" cy="3218451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General term for conditions affecting the heart or blood vessels </a:t>
            </a:r>
          </a:p>
          <a:p>
            <a:r>
              <a:rPr lang="en-US" dirty="0"/>
              <a:t>No.1 cause of death globally (~31% of total deaths in the world)</a:t>
            </a:r>
          </a:p>
          <a:p>
            <a:r>
              <a:rPr lang="en-US" dirty="0"/>
              <a:t>The two main CVS-related conditions that make up the majority of these deaths are:</a:t>
            </a:r>
          </a:p>
          <a:p>
            <a:pPr lvl="1"/>
            <a:r>
              <a:rPr lang="en-US" dirty="0"/>
              <a:t>Myocardial infarction </a:t>
            </a:r>
          </a:p>
          <a:p>
            <a:pPr lvl="1"/>
            <a:r>
              <a:rPr lang="en-US" dirty="0"/>
              <a:t>Cerebrovascular accidents (i.e. strokes)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4D6CDFF-4F0A-3D47-A94E-F19C694C3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2DB6FF58-BBE3-7F47-8682-815A2FEA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263" y="2708054"/>
            <a:ext cx="4781550" cy="294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4036C4-7184-4546-AEAD-2F19971A734D}"/>
              </a:ext>
            </a:extLst>
          </p:cNvPr>
          <p:cNvSpPr txBox="1"/>
          <p:nvPr/>
        </p:nvSpPr>
        <p:spPr>
          <a:xfrm>
            <a:off x="8412878" y="5654454"/>
            <a:ext cx="36219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Deaths Attributable to CVD; Derived from AHA Statistical Update 2021 </a:t>
            </a:r>
            <a:endParaRPr lang="en-GB" sz="1050" i="1" dirty="0">
              <a:effectLst/>
            </a:endParaRP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EB8AB4-EE4A-0740-973A-CD7DA86205C3}"/>
              </a:ext>
            </a:extLst>
          </p:cNvPr>
          <p:cNvSpPr/>
          <p:nvPr/>
        </p:nvSpPr>
        <p:spPr>
          <a:xfrm>
            <a:off x="0" y="1241120"/>
            <a:ext cx="656492" cy="930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D21F03-7678-174E-BA16-0C99F98DE2D7}"/>
              </a:ext>
            </a:extLst>
          </p:cNvPr>
          <p:cNvSpPr/>
          <p:nvPr/>
        </p:nvSpPr>
        <p:spPr>
          <a:xfrm>
            <a:off x="6250329" y="1241120"/>
            <a:ext cx="5941671" cy="930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7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7F44-C85A-CF40-9D6B-062772CE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4" y="257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Types of cardiovascular diseases: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682736-755F-9941-B85A-8E8429C87C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2534" y="1325563"/>
            <a:ext cx="6071886" cy="55127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Coronary artery disease</a:t>
            </a:r>
          </a:p>
          <a:p>
            <a:pPr lvl="1"/>
            <a:r>
              <a:rPr lang="en-US" dirty="0"/>
              <a:t>Build of of fatty deposits in the arteries that supply heart -&gt; less blood is being delivered </a:t>
            </a:r>
          </a:p>
          <a:p>
            <a:r>
              <a:rPr lang="en-US" dirty="0"/>
              <a:t>Aneurysmal arterial disease</a:t>
            </a:r>
          </a:p>
          <a:p>
            <a:pPr lvl="1"/>
            <a:r>
              <a:rPr lang="en-US" dirty="0" err="1"/>
              <a:t>Localised</a:t>
            </a:r>
            <a:r>
              <a:rPr lang="en-US" dirty="0"/>
              <a:t>, permanent dilatation of a blood vessel</a:t>
            </a:r>
          </a:p>
          <a:p>
            <a:pPr lvl="1"/>
            <a:r>
              <a:rPr lang="en-US" dirty="0"/>
              <a:t>Complication: rupture of the aneurysm (life-threatening)</a:t>
            </a:r>
          </a:p>
          <a:p>
            <a:r>
              <a:rPr lang="en-US" dirty="0"/>
              <a:t>Valve disease</a:t>
            </a:r>
          </a:p>
          <a:p>
            <a:pPr lvl="1"/>
            <a:r>
              <a:rPr lang="en-US" dirty="0"/>
              <a:t>Valves don’t work properly – can cause backwards flow  or restriction of blood flow </a:t>
            </a:r>
          </a:p>
          <a:p>
            <a:r>
              <a:rPr lang="en-US" dirty="0"/>
              <a:t>Cardiac Arrythmia</a:t>
            </a:r>
          </a:p>
          <a:p>
            <a:pPr lvl="1"/>
            <a:r>
              <a:rPr lang="en-US" dirty="0" err="1"/>
              <a:t>Disorganised</a:t>
            </a:r>
            <a:r>
              <a:rPr lang="en-US" dirty="0"/>
              <a:t> electrical </a:t>
            </a:r>
            <a:r>
              <a:rPr lang="en-US" dirty="0" err="1"/>
              <a:t>signalling</a:t>
            </a:r>
            <a:r>
              <a:rPr lang="en-US" dirty="0"/>
              <a:t> </a:t>
            </a:r>
          </a:p>
          <a:p>
            <a:r>
              <a:rPr lang="en-US" dirty="0"/>
              <a:t>Heart Failure</a:t>
            </a:r>
          </a:p>
          <a:p>
            <a:pPr lvl="1"/>
            <a:r>
              <a:rPr lang="en-US" dirty="0"/>
              <a:t>Inability of the heart to pump sufficient blood to satisfy metabolic demands </a:t>
            </a:r>
          </a:p>
          <a:p>
            <a:r>
              <a:rPr lang="en-US" dirty="0"/>
              <a:t>Cardiomyopathy</a:t>
            </a:r>
          </a:p>
          <a:p>
            <a:pPr lvl="1"/>
            <a:r>
              <a:rPr lang="en-US" dirty="0"/>
              <a:t>General term for a pathology in cardiac muscles (e.g. thickening of the myocardium)</a:t>
            </a:r>
          </a:p>
          <a:p>
            <a:r>
              <a:rPr lang="en-US" dirty="0"/>
              <a:t>Pericarditis </a:t>
            </a:r>
          </a:p>
          <a:p>
            <a:pPr lvl="1"/>
            <a:r>
              <a:rPr lang="en-US" dirty="0"/>
              <a:t>Inflammation of the protective sac that surrounds the heart 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6350494-436D-CF48-8CCE-036E1337A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  <p:pic>
        <p:nvPicPr>
          <p:cNvPr id="4098" name="Picture 2" descr="Coronary artery disease - Wikipedia">
            <a:extLst>
              <a:ext uri="{FF2B5EF4-FFF2-40B4-BE49-F238E27FC236}">
                <a16:creationId xmlns:a16="http://schemas.microsoft.com/office/drawing/2014/main" id="{257F0824-B47F-144B-9871-41A63AD7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303" y="1351325"/>
            <a:ext cx="1801631" cy="13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art Valve Disease Causes, Symptoms and Treatment">
            <a:extLst>
              <a:ext uri="{FF2B5EF4-FFF2-40B4-BE49-F238E27FC236}">
                <a16:creationId xmlns:a16="http://schemas.microsoft.com/office/drawing/2014/main" id="{A2733AF4-CD42-7847-BEFB-F6000F3C6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18025"/>
          <a:stretch/>
        </p:blipFill>
        <p:spPr bwMode="auto">
          <a:xfrm>
            <a:off x="6937734" y="2883009"/>
            <a:ext cx="2040200" cy="15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8E76D1-714D-F243-993B-AE399F3C1260}"/>
              </a:ext>
            </a:extLst>
          </p:cNvPr>
          <p:cNvSpPr/>
          <p:nvPr/>
        </p:nvSpPr>
        <p:spPr>
          <a:xfrm>
            <a:off x="6737228" y="4259215"/>
            <a:ext cx="401012" cy="254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Pericarditis - causes, symptoms &amp;amp; treatment | British Heart Foundation">
            <a:extLst>
              <a:ext uri="{FF2B5EF4-FFF2-40B4-BE49-F238E27FC236}">
                <a16:creationId xmlns:a16="http://schemas.microsoft.com/office/drawing/2014/main" id="{C2AB237E-726F-9C45-AAD6-F3AEADBAE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817" y="4880919"/>
            <a:ext cx="2244693" cy="14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ilated Cardiomyopathy Williamsburg | Congestive Heart Failure Virginia">
            <a:extLst>
              <a:ext uri="{FF2B5EF4-FFF2-40B4-BE49-F238E27FC236}">
                <a16:creationId xmlns:a16="http://schemas.microsoft.com/office/drawing/2014/main" id="{3FE79BE6-615D-3B45-953E-54300278B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11" y="4880918"/>
            <a:ext cx="2653014" cy="145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rain aneurysm - Symptoms and causes - Mayo Clinic">
            <a:extLst>
              <a:ext uri="{FF2B5EF4-FFF2-40B4-BE49-F238E27FC236}">
                <a16:creationId xmlns:a16="http://schemas.microsoft.com/office/drawing/2014/main" id="{9D6BD04F-17A7-314D-96F5-5167C8D18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213" y="1177942"/>
            <a:ext cx="1578014" cy="10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ardiac Arrhythmia : Causes, symptoms, types, and treatment">
            <a:extLst>
              <a:ext uri="{FF2B5EF4-FFF2-40B4-BE49-F238E27FC236}">
                <a16:creationId xmlns:a16="http://schemas.microsoft.com/office/drawing/2014/main" id="{4EAEB2D4-7045-E342-8962-BCB8C9762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4" r="18541"/>
          <a:stretch/>
        </p:blipFill>
        <p:spPr bwMode="auto">
          <a:xfrm>
            <a:off x="9178440" y="2860569"/>
            <a:ext cx="2646070" cy="16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3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00BA-9DBE-9C43-BCEA-A9459396A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023"/>
            <a:ext cx="10515600" cy="1325563"/>
          </a:xfrm>
        </p:spPr>
        <p:txBody>
          <a:bodyPr/>
          <a:lstStyle/>
          <a:p>
            <a:r>
              <a:rPr lang="en-US" dirty="0"/>
              <a:t>Atherosclerosis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8617-F08E-D049-BBDC-1BC37BE9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103"/>
            <a:ext cx="10515600" cy="44937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Simple definition: the blockage and narrowing of arteries </a:t>
            </a:r>
          </a:p>
          <a:p>
            <a:pPr lvl="1"/>
            <a:r>
              <a:rPr lang="en-US" dirty="0"/>
              <a:t>More detailed definition:  slowly progressing, pathological process involving the intima and media of large- and medium-sized arteries which leads to the formation of focal lesions (plaques) containing lipid material and fibrous tissue </a:t>
            </a:r>
          </a:p>
          <a:p>
            <a:r>
              <a:rPr lang="en-US" dirty="0"/>
              <a:t>Symptoms depend on the site of the lesion</a:t>
            </a:r>
          </a:p>
          <a:p>
            <a:r>
              <a:rPr lang="en-US" dirty="0"/>
              <a:t>Risk Factors for atherosclerosis:</a:t>
            </a:r>
          </a:p>
          <a:p>
            <a:pPr lvl="1"/>
            <a:r>
              <a:rPr lang="en-US" dirty="0"/>
              <a:t>hypertension</a:t>
            </a:r>
          </a:p>
          <a:p>
            <a:pPr lvl="1"/>
            <a:r>
              <a:rPr lang="en-US" dirty="0" err="1"/>
              <a:t>hyperglycaemia</a:t>
            </a:r>
            <a:endParaRPr lang="en-US" dirty="0"/>
          </a:p>
          <a:p>
            <a:pPr lvl="1"/>
            <a:r>
              <a:rPr lang="en-US" dirty="0"/>
              <a:t>lifestyle factors</a:t>
            </a:r>
          </a:p>
          <a:p>
            <a:pPr lvl="1"/>
            <a:r>
              <a:rPr lang="en-US" dirty="0"/>
              <a:t>family history of cardiovascular disease</a:t>
            </a:r>
          </a:p>
          <a:p>
            <a:pPr lvl="1"/>
            <a:r>
              <a:rPr lang="en-US" dirty="0"/>
              <a:t>poor fitness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insulin resistance</a:t>
            </a:r>
          </a:p>
          <a:p>
            <a:pPr lvl="1"/>
            <a:r>
              <a:rPr lang="en-US" dirty="0"/>
              <a:t>kidney disease</a:t>
            </a:r>
          </a:p>
          <a:p>
            <a:pPr lvl="1"/>
            <a:r>
              <a:rPr lang="en-US" dirty="0" err="1"/>
              <a:t>dyslipidaemia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087180A2-81E9-CD41-B5AC-F1CF72D8A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  <p:pic>
        <p:nvPicPr>
          <p:cNvPr id="5122" name="Picture 2" descr="An Overview of Atherosclerosis">
            <a:extLst>
              <a:ext uri="{FF2B5EF4-FFF2-40B4-BE49-F238E27FC236}">
                <a16:creationId xmlns:a16="http://schemas.microsoft.com/office/drawing/2014/main" id="{D265A3AA-A273-FA43-87A9-624867005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56" y="2604719"/>
            <a:ext cx="4586544" cy="31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A7B47D-D00C-9040-88E7-B691A17DE78F}"/>
              </a:ext>
            </a:extLst>
          </p:cNvPr>
          <p:cNvSpPr/>
          <p:nvPr/>
        </p:nvSpPr>
        <p:spPr>
          <a:xfrm>
            <a:off x="0" y="6260588"/>
            <a:ext cx="12192000" cy="59741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7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0DEE06-4551-4642-AE15-39C8F54B8972}"/>
              </a:ext>
            </a:extLst>
          </p:cNvPr>
          <p:cNvSpPr/>
          <p:nvPr/>
        </p:nvSpPr>
        <p:spPr>
          <a:xfrm>
            <a:off x="5918885" y="143527"/>
            <a:ext cx="6273115" cy="930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FE013-E1EA-074B-AAC5-080C139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29"/>
            <a:ext cx="10515600" cy="1070476"/>
          </a:xfrm>
        </p:spPr>
        <p:txBody>
          <a:bodyPr/>
          <a:lstStyle/>
          <a:p>
            <a:r>
              <a:rPr lang="en-US" dirty="0"/>
              <a:t>Myocardial Infarction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C8831-26E6-8F40-9E84-EAA4800A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21" y="1804518"/>
            <a:ext cx="7863017" cy="4268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it? </a:t>
            </a:r>
          </a:p>
          <a:p>
            <a:pPr lvl="1"/>
            <a:r>
              <a:rPr lang="en-US" dirty="0"/>
              <a:t>An area of necrosis in the heart muscle resulting from a (usually sudden) reduction in the coronary blood supply.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Myocardial </a:t>
            </a:r>
            <a:r>
              <a:rPr lang="en-US" dirty="0" err="1"/>
              <a:t>ischaemia</a:t>
            </a:r>
            <a:r>
              <a:rPr lang="en-US" dirty="0"/>
              <a:t> – what’s the difference?</a:t>
            </a:r>
          </a:p>
          <a:p>
            <a:pPr lvl="1"/>
            <a:r>
              <a:rPr lang="en-US" dirty="0" err="1"/>
              <a:t>Ischaemia</a:t>
            </a:r>
            <a:r>
              <a:rPr lang="en-US" dirty="0"/>
              <a:t> refers to the decreased volume of perfusion whereas infarction is the cellular response to the lack of perfusion </a:t>
            </a:r>
          </a:p>
          <a:p>
            <a:pPr lvl="1"/>
            <a:r>
              <a:rPr lang="en-US" dirty="0"/>
              <a:t>Discomfort rather than pain; often felt during exertion </a:t>
            </a:r>
          </a:p>
          <a:p>
            <a:pPr lvl="1"/>
            <a:r>
              <a:rPr lang="en-US" dirty="0"/>
              <a:t>It can be relieved by rest (&lt;5 minutes)</a:t>
            </a:r>
          </a:p>
          <a:p>
            <a:pPr lvl="1"/>
            <a:r>
              <a:rPr lang="en-US" dirty="0"/>
              <a:t>Emotions can exacerbate and precipitate symptoms 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1BAF5E5-EC76-AE4C-AB2E-052BA767E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39" y="144309"/>
            <a:ext cx="936650" cy="9308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7AE4D9-78E9-E748-9BE2-D76CC747AD0E}"/>
              </a:ext>
            </a:extLst>
          </p:cNvPr>
          <p:cNvSpPr/>
          <p:nvPr/>
        </p:nvSpPr>
        <p:spPr>
          <a:xfrm>
            <a:off x="0" y="169023"/>
            <a:ext cx="838200" cy="930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Myocardial Infarction (Heart Attack) - Elite Cardiovascular Group">
            <a:extLst>
              <a:ext uri="{FF2B5EF4-FFF2-40B4-BE49-F238E27FC236}">
                <a16:creationId xmlns:a16="http://schemas.microsoft.com/office/drawing/2014/main" id="{5E535EF3-75CB-364C-9965-C02928BE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941" y="1628559"/>
            <a:ext cx="2903838" cy="46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D242-BB10-CF41-9B5E-37611D01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85"/>
            <a:ext cx="4944762" cy="1325563"/>
          </a:xfrm>
        </p:spPr>
        <p:txBody>
          <a:bodyPr/>
          <a:lstStyle/>
          <a:p>
            <a:r>
              <a:rPr lang="en-US" dirty="0"/>
              <a:t>Risk Factors for 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F76E-5D3F-CC41-832D-B9BFDE66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3970"/>
            <a:ext cx="10259939" cy="41056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Hypertension</a:t>
            </a:r>
          </a:p>
          <a:p>
            <a:r>
              <a:rPr lang="en-US" dirty="0"/>
              <a:t>Atrial fibrillation</a:t>
            </a:r>
          </a:p>
          <a:p>
            <a:pPr lvl="1"/>
            <a:r>
              <a:rPr lang="en-US" dirty="0"/>
              <a:t>Irregular, often abnormally fast heart rate</a:t>
            </a:r>
          </a:p>
          <a:p>
            <a:r>
              <a:rPr lang="en-US" dirty="0"/>
              <a:t>Diabetes</a:t>
            </a:r>
          </a:p>
          <a:p>
            <a:pPr lvl="1"/>
            <a:r>
              <a:rPr lang="en-US" dirty="0"/>
              <a:t>High glucose levels can damage blood vessels and nerves that control heart </a:t>
            </a:r>
          </a:p>
          <a:p>
            <a:r>
              <a:rPr lang="en-US" dirty="0"/>
              <a:t>BMI (&gt;35)</a:t>
            </a:r>
          </a:p>
          <a:p>
            <a:r>
              <a:rPr lang="en-US" dirty="0"/>
              <a:t>Smoking</a:t>
            </a:r>
          </a:p>
          <a:p>
            <a:pPr lvl="1"/>
            <a:r>
              <a:rPr lang="en-US" dirty="0"/>
              <a:t>Chemicals from the smoke can cause blood to thicken and form clots inside arteries and veins</a:t>
            </a:r>
          </a:p>
          <a:p>
            <a:pPr lvl="1"/>
            <a:r>
              <a:rPr lang="en-US" dirty="0"/>
              <a:t>Also has direct damage to blood vessel </a:t>
            </a:r>
          </a:p>
          <a:p>
            <a:r>
              <a:rPr lang="en-US" dirty="0"/>
              <a:t>Socioeconomic status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E33424-07C0-F343-AF07-827C0880CC6D}"/>
              </a:ext>
            </a:extLst>
          </p:cNvPr>
          <p:cNvSpPr/>
          <p:nvPr/>
        </p:nvSpPr>
        <p:spPr>
          <a:xfrm>
            <a:off x="0" y="-29000"/>
            <a:ext cx="12192000" cy="59741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A1DD077-D607-A04B-8633-4E906C35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DA7D1B-4E10-5849-B616-907B500EF12F}"/>
              </a:ext>
            </a:extLst>
          </p:cNvPr>
          <p:cNvSpPr/>
          <p:nvPr/>
        </p:nvSpPr>
        <p:spPr>
          <a:xfrm>
            <a:off x="0" y="0"/>
            <a:ext cx="683328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D0B28-59AF-DC46-AFFD-BFE4DD45D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48" y="745677"/>
            <a:ext cx="595816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Signs and Symptoms of 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0207-7232-DB4C-B4BF-C3C89E078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48" y="2071240"/>
            <a:ext cx="4722341" cy="38461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Central crushing chest pain</a:t>
            </a:r>
          </a:p>
          <a:p>
            <a:r>
              <a:rPr lang="en-US" dirty="0">
                <a:solidFill>
                  <a:schemeClr val="bg1"/>
                </a:solidFill>
              </a:rPr>
              <a:t>Lightheadedness/Dizziness</a:t>
            </a:r>
          </a:p>
          <a:p>
            <a:r>
              <a:rPr lang="en-US" dirty="0">
                <a:solidFill>
                  <a:schemeClr val="bg1"/>
                </a:solidFill>
              </a:rPr>
              <a:t>Tightness in the chest</a:t>
            </a:r>
          </a:p>
          <a:p>
            <a:r>
              <a:rPr lang="en-US" dirty="0">
                <a:solidFill>
                  <a:schemeClr val="bg1"/>
                </a:solidFill>
              </a:rPr>
              <a:t>Nausea</a:t>
            </a:r>
          </a:p>
          <a:p>
            <a:r>
              <a:rPr lang="en-US" dirty="0">
                <a:solidFill>
                  <a:schemeClr val="bg1"/>
                </a:solidFill>
              </a:rPr>
              <a:t>Difficulty breathing</a:t>
            </a:r>
          </a:p>
          <a:p>
            <a:r>
              <a:rPr lang="en-US" dirty="0">
                <a:solidFill>
                  <a:schemeClr val="bg1"/>
                </a:solidFill>
              </a:rPr>
              <a:t>Inability to sleep </a:t>
            </a:r>
          </a:p>
          <a:p>
            <a:r>
              <a:rPr lang="en-US" dirty="0">
                <a:solidFill>
                  <a:schemeClr val="bg1"/>
                </a:solidFill>
              </a:rPr>
              <a:t>Clammy/sweat 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97795E4C-917E-B343-9FB2-CEEA5DB1E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  <p:pic>
        <p:nvPicPr>
          <p:cNvPr id="8194" name="Picture 2" descr="3,412 Myocardial Infarction Illustrations &amp;amp; Clip Art - iStock">
            <a:extLst>
              <a:ext uri="{FF2B5EF4-FFF2-40B4-BE49-F238E27FC236}">
                <a16:creationId xmlns:a16="http://schemas.microsoft.com/office/drawing/2014/main" id="{914D9299-67A2-BA4E-8B2F-CEC94CAF9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90" y="1853514"/>
            <a:ext cx="5169799" cy="374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5DA0-4F76-D24E-94B3-065E7B1E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1230096"/>
            <a:ext cx="3869724" cy="1325563"/>
          </a:xfrm>
        </p:spPr>
        <p:txBody>
          <a:bodyPr/>
          <a:lstStyle/>
          <a:p>
            <a:r>
              <a:rPr lang="en-US" dirty="0"/>
              <a:t>Diagnosis of 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37861-6504-FD4D-8114-89D60300A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5377"/>
            <a:ext cx="10665941" cy="3228289"/>
          </a:xfrm>
        </p:spPr>
        <p:txBody>
          <a:bodyPr/>
          <a:lstStyle/>
          <a:p>
            <a:r>
              <a:rPr lang="en-US" dirty="0"/>
              <a:t>Clinical history (i.e. family history, past medical history, presenting symptoms at the clinic)</a:t>
            </a:r>
          </a:p>
          <a:p>
            <a:r>
              <a:rPr lang="en-US" dirty="0"/>
              <a:t>ECG changes</a:t>
            </a:r>
          </a:p>
          <a:p>
            <a:r>
              <a:rPr lang="en-US" dirty="0"/>
              <a:t>Checking blood markers such as troponin levels</a:t>
            </a:r>
          </a:p>
          <a:p>
            <a:pPr lvl="1"/>
            <a:r>
              <a:rPr lang="en-US" dirty="0"/>
              <a:t>Rise in troponin levels</a:t>
            </a:r>
          </a:p>
          <a:p>
            <a:pPr lvl="1"/>
            <a:r>
              <a:rPr lang="en-US" dirty="0"/>
              <a:t>Troponin concentration of &gt;0.40 ng/ml usually indicates MI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61F578FD-8758-A049-BA85-E2DBA7A6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139" y="169023"/>
            <a:ext cx="936650" cy="930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52EE32-EA44-6049-8FF9-8E902DED26BB}"/>
              </a:ext>
            </a:extLst>
          </p:cNvPr>
          <p:cNvSpPr/>
          <p:nvPr/>
        </p:nvSpPr>
        <p:spPr>
          <a:xfrm>
            <a:off x="4905632" y="1358749"/>
            <a:ext cx="7286368" cy="10682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992C3-B35B-7040-A249-0FE52B149748}"/>
              </a:ext>
            </a:extLst>
          </p:cNvPr>
          <p:cNvSpPr/>
          <p:nvPr/>
        </p:nvSpPr>
        <p:spPr>
          <a:xfrm>
            <a:off x="0" y="1358749"/>
            <a:ext cx="838200" cy="10682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5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E4D9E-10F8-924D-85AC-9B3464B0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19" y="18255"/>
            <a:ext cx="5747950" cy="1325563"/>
          </a:xfrm>
        </p:spPr>
        <p:txBody>
          <a:bodyPr/>
          <a:lstStyle/>
          <a:p>
            <a:r>
              <a:rPr lang="en-US" dirty="0"/>
              <a:t>Electrocardiogram (ECG)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BE05-08D0-374D-A24B-B385CA124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4" y="1776197"/>
            <a:ext cx="6773562" cy="47358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test which monitor the activity of the heart</a:t>
            </a:r>
          </a:p>
          <a:p>
            <a:r>
              <a:rPr lang="en-US" dirty="0"/>
              <a:t>What happens?</a:t>
            </a:r>
          </a:p>
          <a:p>
            <a:pPr lvl="1"/>
            <a:r>
              <a:rPr lang="en-US" dirty="0"/>
              <a:t>Electrical impulse (wave of depolarization) are picked up by placing electrodes on patient </a:t>
            </a:r>
          </a:p>
          <a:p>
            <a:pPr lvl="1"/>
            <a:r>
              <a:rPr lang="en-US" dirty="0"/>
              <a:t>The voltage change is sensed by measuring the current change </a:t>
            </a:r>
          </a:p>
          <a:p>
            <a:pPr lvl="1"/>
            <a:r>
              <a:rPr lang="en-US" dirty="0"/>
              <a:t>If electrical impulse travels towards the electrode, this results in a positive deflection (depolarization)</a:t>
            </a:r>
          </a:p>
          <a:p>
            <a:pPr lvl="1"/>
            <a:r>
              <a:rPr lang="en-US" dirty="0"/>
              <a:t>If the electrical impulse travels away from the electrode, this results in a negative deflection (repolarization)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346B65-2DE7-7643-B133-F576D0E783B2}"/>
              </a:ext>
            </a:extLst>
          </p:cNvPr>
          <p:cNvSpPr/>
          <p:nvPr/>
        </p:nvSpPr>
        <p:spPr>
          <a:xfrm>
            <a:off x="6586151" y="3493"/>
            <a:ext cx="5605849" cy="10682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94BD4A1-7898-6C48-9E58-FFC0EE0AE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25" y="72179"/>
            <a:ext cx="936650" cy="9308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54205F-3C95-F64F-AB5F-66CBE924DDA8}"/>
              </a:ext>
            </a:extLst>
          </p:cNvPr>
          <p:cNvSpPr/>
          <p:nvPr/>
        </p:nvSpPr>
        <p:spPr>
          <a:xfrm>
            <a:off x="0" y="31650"/>
            <a:ext cx="838198" cy="106825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Analysis and Interpretation of the Electrocardiogram">
            <a:extLst>
              <a:ext uri="{FF2B5EF4-FFF2-40B4-BE49-F238E27FC236}">
                <a16:creationId xmlns:a16="http://schemas.microsoft.com/office/drawing/2014/main" id="{30279574-D66A-0243-838A-2FBA25D56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16" y="1792279"/>
            <a:ext cx="4604403" cy="215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CG Waveforms | ECG Techniques and Recognition">
            <a:extLst>
              <a:ext uri="{FF2B5EF4-FFF2-40B4-BE49-F238E27FC236}">
                <a16:creationId xmlns:a16="http://schemas.microsoft.com/office/drawing/2014/main" id="{859600CE-6747-634D-B0B7-2028F188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40" y="4166782"/>
            <a:ext cx="2515870" cy="21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3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744</Words>
  <Application>Microsoft Macintosh PowerPoint</Application>
  <PresentationFormat>Widescreen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Year 1 Cardio Revision</vt:lpstr>
      <vt:lpstr>Cardiovascular Disease </vt:lpstr>
      <vt:lpstr>Types of cardiovascular diseases:</vt:lpstr>
      <vt:lpstr>Atherosclerosis</vt:lpstr>
      <vt:lpstr>Myocardial Infarction</vt:lpstr>
      <vt:lpstr>Risk Factors for MI</vt:lpstr>
      <vt:lpstr>Signs and Symptoms of MI</vt:lpstr>
      <vt:lpstr>Diagnosis of MI</vt:lpstr>
      <vt:lpstr>Electrocardiogram (ECG)</vt:lpstr>
      <vt:lpstr>3 main distinct waves are produced during cardiac cycle:</vt:lpstr>
      <vt:lpstr>PowerPoint Presentation</vt:lpstr>
      <vt:lpstr>STEMI vs NSTEMI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Cardio Revision</dc:title>
  <dc:creator>LIMJAP Crystal</dc:creator>
  <cp:lastModifiedBy>LIMJAP Crystal</cp:lastModifiedBy>
  <cp:revision>4</cp:revision>
  <dcterms:created xsi:type="dcterms:W3CDTF">2021-11-30T12:43:47Z</dcterms:created>
  <dcterms:modified xsi:type="dcterms:W3CDTF">2021-11-30T21:17:38Z</dcterms:modified>
</cp:coreProperties>
</file>