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72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47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1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14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84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4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58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40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7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58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9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FB085A7-222B-41A8-BAE7-A83F2429E828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F640C0E-49BB-4363-814C-86A70B56DDB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951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F34F34AF-75E7-4149-A3CF-2E483C744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Cardiogram">
            <a:extLst>
              <a:ext uri="{FF2B5EF4-FFF2-40B4-BE49-F238E27FC236}">
                <a16:creationId xmlns:a16="http://schemas.microsoft.com/office/drawing/2014/main" id="{28850F86-4208-4DEF-9048-A35C636A26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</a:blip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oup 10">
            <a:extLst>
              <a:ext uri="{FF2B5EF4-FFF2-40B4-BE49-F238E27FC236}">
                <a16:creationId xmlns:a16="http://schemas.microsoft.com/office/drawing/2014/main" id="{1654C7F9-AF92-42BD-A713-6B020F63B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4E3B121-1133-4B7A-BF30-80EF7C9F0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C0F23FC-3B0D-4C62-B729-C43F56DC11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767EBC3-4F74-448C-89F3-24A4354D7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200" y="2142067"/>
            <a:ext cx="3412067" cy="297180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Year 1 Cardiology Tutorial</a:t>
            </a:r>
            <a:br>
              <a:rPr lang="en-GB" dirty="0">
                <a:solidFill>
                  <a:srgbClr val="FFFFFF"/>
                </a:solidFill>
              </a:rPr>
            </a:br>
            <a:r>
              <a:rPr lang="en-GB" dirty="0">
                <a:solidFill>
                  <a:srgbClr val="FFFFFF"/>
                </a:solidFill>
              </a:rPr>
              <a:t>Semester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DA617-BAAD-4E6E-9F49-8D4F3DE73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200" y="5145513"/>
            <a:ext cx="3412067" cy="7388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EBEBEB"/>
                </a:solidFill>
              </a:rPr>
              <a:t>Practise Questions</a:t>
            </a:r>
          </a:p>
        </p:txBody>
      </p:sp>
    </p:spTree>
    <p:extLst>
      <p:ext uri="{BB962C8B-B14F-4D97-AF65-F5344CB8AC3E}">
        <p14:creationId xmlns:p14="http://schemas.microsoft.com/office/powerpoint/2010/main" val="862832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806390" y="1150754"/>
            <a:ext cx="10704794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happens in the QRS complex?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ts val="0"/>
              </a:spcBef>
              <a:buFont typeface="+mj-lt"/>
              <a:buAutoNum type="alphaUcPeriod"/>
            </a:pPr>
            <a:r>
              <a:rPr lang="en-GB" sz="2000" cap="none" dirty="0">
                <a:solidFill>
                  <a:srgbClr val="000000"/>
                </a:solidFill>
                <a:latin typeface="Arial" panose="020B0604020202020204" pitchFamily="34" charset="0"/>
              </a:rPr>
              <a:t>Ventricular repolarisation</a:t>
            </a:r>
          </a:p>
          <a:p>
            <a:pPr marL="457200" indent="-457200" fontAlgn="base">
              <a:spcBef>
                <a:spcPts val="0"/>
              </a:spcBef>
              <a:buFont typeface="+mj-lt"/>
              <a:buAutoNum type="alphaUcPeriod"/>
            </a:pPr>
            <a:endParaRPr lang="en-GB" sz="2000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ts val="0"/>
              </a:spcBef>
              <a:buFont typeface="+mj-lt"/>
              <a:buAutoNum type="alphaUcPeriod"/>
            </a:pPr>
            <a:r>
              <a:rPr lang="en-GB" sz="2000" cap="none" dirty="0">
                <a:solidFill>
                  <a:srgbClr val="000000"/>
                </a:solidFill>
                <a:latin typeface="Arial" panose="020B0604020202020204" pitchFamily="34" charset="0"/>
              </a:rPr>
              <a:t>Depolarisation of the ventricles, precipitating main pumping contractions</a:t>
            </a:r>
          </a:p>
          <a:p>
            <a:pPr marL="457200" indent="-457200" fontAlgn="base">
              <a:spcBef>
                <a:spcPts val="0"/>
              </a:spcBef>
              <a:buFont typeface="+mj-lt"/>
              <a:buAutoNum type="alphaUcPeriod"/>
            </a:pPr>
            <a:endParaRPr lang="en-GB" sz="2000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ts val="0"/>
              </a:spcBef>
              <a:buFont typeface="+mj-lt"/>
              <a:buAutoNum type="alphaUcPeriod"/>
            </a:pPr>
            <a:r>
              <a:rPr lang="en-GB" sz="2000" cap="none" dirty="0">
                <a:solidFill>
                  <a:srgbClr val="000000"/>
                </a:solidFill>
                <a:latin typeface="Arial" panose="020B0604020202020204" pitchFamily="34" charset="0"/>
              </a:rPr>
              <a:t>Depolarisation of the atria in response to SA node stimulation</a:t>
            </a:r>
          </a:p>
          <a:p>
            <a:pPr marL="457200" indent="-457200" fontAlgn="base">
              <a:spcBef>
                <a:spcPts val="0"/>
              </a:spcBef>
              <a:buFont typeface="+mj-lt"/>
              <a:buAutoNum type="alphaUcPeriod"/>
            </a:pPr>
            <a:endParaRPr lang="en-GB" sz="2000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ts val="0"/>
              </a:spcBef>
              <a:buFont typeface="+mj-lt"/>
              <a:buAutoNum type="alphaUcPeriod"/>
            </a:pPr>
            <a:r>
              <a:rPr lang="en-GB" sz="2000" cap="none" dirty="0">
                <a:solidFill>
                  <a:srgbClr val="000000"/>
                </a:solidFill>
                <a:latin typeface="Arial" panose="020B0604020202020204" pitchFamily="34" charset="0"/>
              </a:rPr>
              <a:t>Delay of AV node to allow filling of ventricles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0" cap="none" dirty="0">
              <a:effectLst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C9B6406-0D94-43BA-9F51-9B69F5FD69AE}"/>
              </a:ext>
            </a:extLst>
          </p:cNvPr>
          <p:cNvSpPr/>
          <p:nvPr/>
        </p:nvSpPr>
        <p:spPr>
          <a:xfrm>
            <a:off x="743483" y="2192273"/>
            <a:ext cx="521294" cy="44438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743603" y="1126664"/>
            <a:ext cx="10704794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does this ECG tracing show us?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0" cap="none" dirty="0">
              <a:effectLst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Normal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NSTEMI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Ventricular fibrillation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STEMI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0" cap="none" dirty="0"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4F0C974-C723-4E70-AC3E-2CA92FBD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345" y="1004888"/>
            <a:ext cx="5507052" cy="279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45BC2E9-D5DD-414F-96BD-99CAEA12FF1E}"/>
              </a:ext>
            </a:extLst>
          </p:cNvPr>
          <p:cNvSpPr/>
          <p:nvPr/>
        </p:nvSpPr>
        <p:spPr>
          <a:xfrm>
            <a:off x="683664" y="3429000"/>
            <a:ext cx="487110" cy="44224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772207" y="1244757"/>
            <a:ext cx="9696390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6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Which of the following is not correct about arteries?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600" b="1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600" b="0" cap="none" dirty="0">
              <a:effectLst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6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Small vessel diameter</a:t>
            </a: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6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6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Thick muscle walls</a:t>
            </a: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6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6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Less elastic tissue</a:t>
            </a: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6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6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not have valves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FA61E55-703F-459F-B39D-F6A8B2BAC526}"/>
              </a:ext>
            </a:extLst>
          </p:cNvPr>
          <p:cNvSpPr/>
          <p:nvPr/>
        </p:nvSpPr>
        <p:spPr>
          <a:xfrm>
            <a:off x="709300" y="2862841"/>
            <a:ext cx="538385" cy="47856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08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585505" y="501274"/>
            <a:ext cx="11140632" cy="34896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8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Which of the following is true for a patient diagnosed with oedema?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800" b="1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800" b="0" cap="none" dirty="0">
              <a:effectLst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8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They will have low hydrostatic pressure in capillaries and this can lead to heart failure</a:t>
            </a: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8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8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They will have high oncotic pressure in capillaries and this can lead to losing proteins</a:t>
            </a: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8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8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They will have high hydrostatic pressure and this can be due to incompetent vein valves</a:t>
            </a: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8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8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They will have decreased capillary permeability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7F552C0-70D4-450A-BA2B-6FDDDD30FBAD}"/>
              </a:ext>
            </a:extLst>
          </p:cNvPr>
          <p:cNvSpPr/>
          <p:nvPr/>
        </p:nvSpPr>
        <p:spPr>
          <a:xfrm>
            <a:off x="465863" y="2777383"/>
            <a:ext cx="585270" cy="47856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96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806390" y="-1566808"/>
            <a:ext cx="10704794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Which part of the heart produces electronic signals which can be picked up by ECGs?</a:t>
            </a:r>
            <a:endParaRPr lang="en-GB" sz="2000" b="1" cap="none" dirty="0">
              <a:solidFill>
                <a:schemeClr val="tx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7228215-984F-4C30-B3C2-9607B56B17FD}"/>
              </a:ext>
            </a:extLst>
          </p:cNvPr>
          <p:cNvSpPr txBox="1">
            <a:spLocks/>
          </p:cNvSpPr>
          <p:nvPr/>
        </p:nvSpPr>
        <p:spPr>
          <a:xfrm>
            <a:off x="4611882" y="2324456"/>
            <a:ext cx="3797180" cy="4720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Sino-atrial Node</a:t>
            </a:r>
            <a:endParaRPr lang="en-GB" sz="2000" b="1" cap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10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755113" y="424362"/>
            <a:ext cx="10892803" cy="3600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 which point in the cardiac cycle does the semilunar valve shut?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0" cap="none" dirty="0">
              <a:effectLst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 atrial filling</a:t>
            </a: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 ventricular filling</a:t>
            </a: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After atrial systole</a:t>
            </a: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After ventricular systole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FA0D535-41B6-4BAF-B790-4B1C2FF7F8AC}"/>
              </a:ext>
            </a:extLst>
          </p:cNvPr>
          <p:cNvSpPr/>
          <p:nvPr/>
        </p:nvSpPr>
        <p:spPr>
          <a:xfrm>
            <a:off x="679507" y="3623417"/>
            <a:ext cx="482722" cy="46147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9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635474" y="920019"/>
            <a:ext cx="10704794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 increased preload will lead to which of the following?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0" cap="none" dirty="0">
              <a:effectLst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Increased cardiac output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Decreased stroke volume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Decreased cardiac output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 change to stroke volume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A2DF8FC-E08A-4224-8728-B251F057A61B}"/>
              </a:ext>
            </a:extLst>
          </p:cNvPr>
          <p:cNvSpPr/>
          <p:nvPr/>
        </p:nvSpPr>
        <p:spPr>
          <a:xfrm>
            <a:off x="564022" y="1837345"/>
            <a:ext cx="508091" cy="44438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6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592745" y="996930"/>
            <a:ext cx="10704794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Which of the following is not correct about atherosclerosis?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rtl="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cap="none" dirty="0">
              <a:effectLst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is the blockage and narrowing of the arteries caused by lipid deposits and fibrous tissue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is a fast process which involves the tunica intima and media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Risk factors include diabetes, high blood pressure and high blood sugar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resulting symptoms are dependent on the site of the lesion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1D61D65-09B4-4A13-A5B9-E411F3E2DCE9}"/>
              </a:ext>
            </a:extLst>
          </p:cNvPr>
          <p:cNvSpPr/>
          <p:nvPr/>
        </p:nvSpPr>
        <p:spPr>
          <a:xfrm>
            <a:off x="504201" y="2170630"/>
            <a:ext cx="521294" cy="44438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669657" y="1090935"/>
            <a:ext cx="10704794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Which of the following is correct about myocardial ischaemia?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rtl="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cap="none" dirty="0">
              <a:effectLst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Physical activity can exacerbate symptoms 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is the necrosis of the cell following lack of perfusion 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Symptoms persists even after rest 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endParaRPr lang="en-GB" sz="2000" b="0" i="0" u="none" strike="noStrike" cap="non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0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Thickening of heart muscles occur 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2000" b="1" cap="none" dirty="0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55B47EC-22AA-4496-8D93-31FF978E15B3}"/>
              </a:ext>
            </a:extLst>
          </p:cNvPr>
          <p:cNvSpPr/>
          <p:nvPr/>
        </p:nvSpPr>
        <p:spPr>
          <a:xfrm>
            <a:off x="598206" y="1760433"/>
            <a:ext cx="473388" cy="44438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5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F27D6-865E-41DC-92E9-9D44773A4321}"/>
              </a:ext>
            </a:extLst>
          </p:cNvPr>
          <p:cNvSpPr txBox="1">
            <a:spLocks/>
          </p:cNvSpPr>
          <p:nvPr/>
        </p:nvSpPr>
        <p:spPr>
          <a:xfrm>
            <a:off x="2649315" y="-1412983"/>
            <a:ext cx="10704794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cap="non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troponin level indicates myocardial infarction?</a:t>
            </a:r>
            <a:endParaRPr lang="en-GB" sz="2000" b="1" cap="none" dirty="0">
              <a:solidFill>
                <a:schemeClr val="tx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AD74751-68BC-4FEE-8AA2-47B84C2AFC76}"/>
              </a:ext>
            </a:extLst>
          </p:cNvPr>
          <p:cNvSpPr txBox="1">
            <a:spLocks/>
          </p:cNvSpPr>
          <p:nvPr/>
        </p:nvSpPr>
        <p:spPr>
          <a:xfrm>
            <a:off x="5141722" y="2119357"/>
            <a:ext cx="3797180" cy="4720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000" b="1" cap="none" dirty="0">
                <a:solidFill>
                  <a:srgbClr val="00B050"/>
                </a:solidFill>
                <a:latin typeface="Arial" panose="020B0604020202020204" pitchFamily="34" charset="0"/>
              </a:rPr>
              <a:t>0.40 ng/ml</a:t>
            </a:r>
            <a:endParaRPr lang="en-GB" sz="2000" b="1" cap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2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ividend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69</TotalTime>
  <Words>322</Words>
  <Application>Microsoft Macintosh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Franklin Gothic Medium</vt:lpstr>
      <vt:lpstr>Wingdings 2</vt:lpstr>
      <vt:lpstr>Dividend</vt:lpstr>
      <vt:lpstr>Year 1 Cardiology Tutorial Semester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SHAMAZ Heen</dc:creator>
  <cp:lastModifiedBy>LIMJAP Crystal</cp:lastModifiedBy>
  <cp:revision>5</cp:revision>
  <dcterms:created xsi:type="dcterms:W3CDTF">2021-11-30T15:09:59Z</dcterms:created>
  <dcterms:modified xsi:type="dcterms:W3CDTF">2021-11-30T21:21:10Z</dcterms:modified>
</cp:coreProperties>
</file>